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sldIdLst>
    <p:sldId id="264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d Olivier" initials="GO" lastIdx="3" clrIdx="0">
    <p:extLst>
      <p:ext uri="{19B8F6BF-5375-455C-9EA6-DF929625EA0E}">
        <p15:presenceInfo xmlns:p15="http://schemas.microsoft.com/office/powerpoint/2012/main" userId="S-1-5-21-4037998928-318183558-1227690393-774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4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7" autoAdjust="0"/>
    <p:restoredTop sz="68772" autoAdjust="0"/>
  </p:normalViewPr>
  <p:slideViewPr>
    <p:cSldViewPr snapToGrid="0">
      <p:cViewPr varScale="1">
        <p:scale>
          <a:sx n="43" d="100"/>
          <a:sy n="43" d="100"/>
        </p:scale>
        <p:origin x="1692" y="4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1784" y="-43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9E291-6E3A-4754-BEA5-E7A7AE9B6C61}" type="datetimeFigureOut">
              <a:rPr lang="fr-CH" smtClean="0"/>
              <a:t>10.11.2019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4E84F-1BB4-4932-A4DF-387E59F6A469}" type="slidenum">
              <a:rPr lang="fr-CH" smtClean="0"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6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4E84F-1BB4-4932-A4DF-387E59F6A469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74298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4E84F-1BB4-4932-A4DF-387E59F6A469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668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4E84F-1BB4-4932-A4DF-387E59F6A469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69102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4E84F-1BB4-4932-A4DF-387E59F6A469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5901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4E84F-1BB4-4932-A4DF-387E59F6A469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2559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4E84F-1BB4-4932-A4DF-387E59F6A469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65656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4E84F-1BB4-4932-A4DF-387E59F6A469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8933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229769"/>
            <a:ext cx="9144000" cy="1731169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05301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924800" y="5806213"/>
            <a:ext cx="2743200" cy="365125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C8F2A75-4CDE-449B-B7F5-A896EE7F8266}" type="datetime1">
              <a:rPr lang="fr-CH" smtClean="0"/>
              <a:pPr/>
              <a:t>10.11.2019</a:t>
            </a:fld>
            <a:endParaRPr lang="fr-CH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2" name="Image 11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13" name="Image 12" descr="HESSO-instit-pantone+and Arts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6" name="Image 15"/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7" name="Image 16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82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4672"/>
            <a:ext cx="10515600" cy="40195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66883"/>
            <a:ext cx="6140450" cy="68516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6400"/>
            <a:ext cx="6140450" cy="437974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3"/>
          </p:nvPr>
        </p:nvSpPr>
        <p:spPr>
          <a:xfrm>
            <a:off x="7213326" y="644400"/>
            <a:ext cx="4140474" cy="531444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pic>
        <p:nvPicPr>
          <p:cNvPr id="14" name="Image 13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15" name="Image 14" descr="HESSO-instit-pantone+and Arts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7" name="Image 16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8" name="Image 17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0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6400"/>
            <a:ext cx="5146141" cy="40195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3"/>
          </p:nvPr>
        </p:nvSpPr>
        <p:spPr>
          <a:xfrm>
            <a:off x="6089964" y="1617353"/>
            <a:ext cx="5263836" cy="40195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pic>
        <p:nvPicPr>
          <p:cNvPr id="13" name="Imag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14" name="Image 13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6" name="Image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7" name="Image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838200" y="849270"/>
            <a:ext cx="10515600" cy="68516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68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522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F9F181-6897-4510-9E4F-11A4BC6BDC48}" type="datetime1">
              <a:rPr lang="fr-CH" smtClean="0"/>
              <a:t>10.11.2019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/>
              <a:t>rencontre Artias - 25.08.2017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A01E0D-BF29-4629-A93C-D5D24873B420}" type="slidenum">
              <a:rPr lang="fr-CH" smtClean="0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616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1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6631" y="1697831"/>
            <a:ext cx="9851009" cy="1731169"/>
          </a:xfrm>
        </p:spPr>
        <p:txBody>
          <a:bodyPr anchor="ctr">
            <a:normAutofit fontScale="90000"/>
          </a:bodyPr>
          <a:lstStyle/>
          <a:p>
            <a:r>
              <a:rPr lang="fr-CH" dirty="0" err="1">
                <a:solidFill>
                  <a:schemeClr val="tx2"/>
                </a:solidFill>
              </a:rPr>
              <a:t>Meine</a:t>
            </a:r>
            <a:r>
              <a:rPr lang="fr-CH">
                <a:solidFill>
                  <a:schemeClr val="tx2"/>
                </a:solidFill>
              </a:rPr>
              <a:t> Immersionserfahrung in einer geschützten Werkstätte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775924"/>
            <a:ext cx="9144000" cy="1904440"/>
          </a:xfrm>
        </p:spPr>
        <p:txBody>
          <a:bodyPr>
            <a:normAutofit fontScale="92500" lnSpcReduction="20000"/>
          </a:bodyPr>
          <a:lstStyle/>
          <a:p>
            <a:pPr marL="0" lvl="1" algn="l">
              <a:lnSpc>
                <a:spcPct val="110000"/>
              </a:lnSpc>
            </a:pPr>
            <a:r>
              <a:rPr lang="fr-CH" sz="2800"/>
              <a:t>Gregorio Avilés, Dozent und Forscher an der SUPSI, </a:t>
            </a:r>
            <a:br>
              <a:rPr lang="fr-CH" sz="2800"/>
            </a:br>
            <a:r>
              <a:rPr lang="fr-CH" sz="2800"/>
              <a:t>Fachbereich Soziale Arbeit</a:t>
            </a:r>
          </a:p>
          <a:p>
            <a:pPr lvl="1" algn="l"/>
            <a:endParaRPr lang="fr-CH" sz="2800" b="1"/>
          </a:p>
          <a:p>
            <a:pPr lvl="1" algn="l"/>
            <a:endParaRPr lang="fr-CH" sz="2800" b="1"/>
          </a:p>
          <a:p>
            <a:pPr lvl="1"/>
            <a:r>
              <a:rPr lang="fr-CH" sz="2400">
                <a:solidFill>
                  <a:srgbClr val="FF0000"/>
                </a:solidFill>
              </a:rPr>
              <a:t>Luzern, 20. November 2019</a:t>
            </a:r>
          </a:p>
        </p:txBody>
      </p:sp>
    </p:spTree>
    <p:extLst>
      <p:ext uri="{BB962C8B-B14F-4D97-AF65-F5344CB8AC3E}">
        <p14:creationId xmlns:p14="http://schemas.microsoft.com/office/powerpoint/2010/main" val="110715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r-CH"/>
              <a:t>Persönliche Angaben 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/>
              <a:t>Gregorio Avilés, Dozent und Forscher an der SUPSI, </a:t>
            </a:r>
            <a:br>
              <a:rPr lang="fr-CH"/>
            </a:br>
            <a:r>
              <a:rPr lang="fr-CH"/>
              <a:t>Teilnehmer des Programms C2SW</a:t>
            </a:r>
          </a:p>
          <a:p>
            <a:r>
              <a:rPr lang="fr-CH"/>
              <a:t>Patrizia </a:t>
            </a:r>
            <a:r>
              <a:rPr lang="fr-CH" err="1"/>
              <a:t>Abbatiello</a:t>
            </a:r>
            <a:r>
              <a:rPr lang="fr-CH"/>
              <a:t>, Leiterin der geschützten Werkstätte </a:t>
            </a:r>
            <a:r>
              <a:rPr lang="fr-CH" err="1"/>
              <a:t>Cabla</a:t>
            </a:r>
            <a:r>
              <a:rPr lang="fr-CH"/>
              <a:t>, </a:t>
            </a:r>
            <a:r>
              <a:rPr lang="fr-CH" err="1"/>
              <a:t>Fondazione</a:t>
            </a:r>
            <a:r>
              <a:rPr lang="fr-CH"/>
              <a:t> Diamante, Partnerorganisation vor Ort</a:t>
            </a:r>
          </a:p>
        </p:txBody>
      </p:sp>
    </p:spTree>
    <p:extLst>
      <p:ext uri="{BB962C8B-B14F-4D97-AF65-F5344CB8AC3E}">
        <p14:creationId xmlns:p14="http://schemas.microsoft.com/office/powerpoint/2010/main" val="279111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r-CH" dirty="0" err="1"/>
              <a:t>Beschreibung</a:t>
            </a:r>
            <a:r>
              <a:rPr lang="fr-CH"/>
              <a:t> der Immersion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5000"/>
              </a:lnSpc>
            </a:pPr>
            <a:r>
              <a:rPr lang="de-CH" sz="7400"/>
              <a:t>Persönliche Motivation und Wahl des Partners</a:t>
            </a:r>
          </a:p>
          <a:p>
            <a:pPr>
              <a:lnSpc>
                <a:spcPct val="125000"/>
              </a:lnSpc>
            </a:pPr>
            <a:r>
              <a:rPr lang="de-CH" sz="7400"/>
              <a:t>7-monatige Immersion (Juni–Dezember 2019) im direkten Kontakt mit den Mitarbeitenden mit Behinderung </a:t>
            </a:r>
          </a:p>
          <a:p>
            <a:pPr>
              <a:lnSpc>
                <a:spcPct val="125000"/>
              </a:lnSpc>
            </a:pPr>
            <a:r>
              <a:rPr lang="de-CH" sz="7400"/>
              <a:t>Aufgabenprofil:</a:t>
            </a:r>
            <a:endParaRPr lang="de-CH" sz="7400" i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25000"/>
              </a:lnSpc>
              <a:spcAft>
                <a:spcPts val="600"/>
              </a:spcAft>
            </a:pPr>
            <a:r>
              <a:rPr lang="de-CH" sz="7600" i="1">
                <a:solidFill>
                  <a:schemeClr val="accent1">
                    <a:lumMod val="75000"/>
                  </a:schemeClr>
                </a:solidFill>
              </a:rPr>
              <a:t>Begleitung und Beteiligung an den Arbeiten, die den in der Werkstätte beschäftigen Personen übertragen werden</a:t>
            </a:r>
          </a:p>
          <a:p>
            <a:pPr lvl="1">
              <a:lnSpc>
                <a:spcPct val="125000"/>
              </a:lnSpc>
              <a:spcAft>
                <a:spcPts val="600"/>
              </a:spcAft>
            </a:pPr>
            <a:r>
              <a:rPr lang="de-CH" sz="7600" i="1">
                <a:solidFill>
                  <a:schemeClr val="accent1">
                    <a:lumMod val="75000"/>
                  </a:schemeClr>
                </a:solidFill>
              </a:rPr>
              <a:t>Mitarbeit bei der Führung und Evalution der wirtschaftlichen Produktionsprozesse </a:t>
            </a:r>
          </a:p>
          <a:p>
            <a:pPr lvl="1">
              <a:lnSpc>
                <a:spcPct val="125000"/>
              </a:lnSpc>
              <a:spcAft>
                <a:spcPts val="600"/>
              </a:spcAft>
            </a:pPr>
            <a:r>
              <a:rPr lang="de-CH" sz="7600" i="1">
                <a:solidFill>
                  <a:schemeClr val="accent1">
                    <a:lumMod val="75000"/>
                  </a:schemeClr>
                </a:solidFill>
              </a:rPr>
              <a:t>Beteiligung an den Sitzungen des pädagogischen Teams</a:t>
            </a:r>
          </a:p>
          <a:p>
            <a:pPr lvl="1">
              <a:lnSpc>
                <a:spcPct val="125000"/>
              </a:lnSpc>
              <a:spcAft>
                <a:spcPts val="600"/>
              </a:spcAft>
            </a:pPr>
            <a:r>
              <a:rPr lang="de-CH" sz="7600" i="1">
                <a:solidFill>
                  <a:schemeClr val="accent1">
                    <a:lumMod val="75000"/>
                  </a:schemeClr>
                </a:solidFill>
              </a:rPr>
              <a:t>Mitarbeit an der redaktionellen Erarbeitung, Aktualisierung und Evaluation der sozialpädagogischen Instrumente </a:t>
            </a:r>
            <a:endParaRPr lang="de-CH" sz="7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80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r-CH"/>
              <a:t>Mehrwert der Immersionserfahrung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/>
              <a:t>Für den Teilnehmer / die Teilnehmerin: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fr-CH"/>
              <a:t>Die Berufspraxis eines pädagogischen Teams konkret beobachten und hinterfragen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fr-CH"/>
              <a:t>Gelegenheit, Erfahrungswissen in die Lehre zu übertragen </a:t>
            </a:r>
          </a:p>
          <a:p>
            <a:pPr lvl="1">
              <a:buFont typeface="Symbol" panose="05050102010706020507" pitchFamily="18" charset="2"/>
              <a:buChar char="-"/>
            </a:pPr>
            <a:endParaRPr lang="fr-CH"/>
          </a:p>
          <a:p>
            <a:r>
              <a:rPr lang="fr-CH"/>
              <a:t>Für die Partnerorganisation: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fr-CH"/>
              <a:t>Möglichkeit, die eigenen Interventionen kritisch zu reflektieren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fr-CH"/>
              <a:t>Zusätzlich verfügbare Ressource für kleinere «Projekte»</a:t>
            </a:r>
          </a:p>
        </p:txBody>
      </p:sp>
    </p:spTree>
    <p:extLst>
      <p:ext uri="{BB962C8B-B14F-4D97-AF65-F5344CB8AC3E}">
        <p14:creationId xmlns:p14="http://schemas.microsoft.com/office/powerpoint/2010/main" val="266043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r-CH"/>
              <a:t>Inwiefern ist diese Erfahrung bereichernd? 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err="1"/>
              <a:t>Auf</a:t>
            </a:r>
            <a:r>
              <a:rPr lang="fr-CH" dirty="0"/>
              <a:t> </a:t>
            </a:r>
            <a:r>
              <a:rPr lang="fr-CH" dirty="0" err="1"/>
              <a:t>persönlicher</a:t>
            </a:r>
            <a:r>
              <a:rPr lang="fr-CH" dirty="0"/>
              <a:t> </a:t>
            </a:r>
            <a:r>
              <a:rPr lang="fr-CH" dirty="0" err="1"/>
              <a:t>Ebene</a:t>
            </a:r>
            <a:r>
              <a:rPr lang="fr-CH" dirty="0"/>
              <a:t>: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fr-CH" dirty="0" err="1"/>
              <a:t>Etwas</a:t>
            </a:r>
            <a:r>
              <a:rPr lang="fr-CH" dirty="0"/>
              <a:t> </a:t>
            </a:r>
            <a:r>
              <a:rPr lang="fr-CH" dirty="0" err="1"/>
              <a:t>Distanz</a:t>
            </a:r>
            <a:r>
              <a:rPr lang="fr-CH" dirty="0"/>
              <a:t> </a:t>
            </a:r>
            <a:r>
              <a:rPr lang="fr-CH" dirty="0" err="1"/>
              <a:t>einnehmen</a:t>
            </a:r>
            <a:r>
              <a:rPr lang="fr-CH" dirty="0"/>
              <a:t> </a:t>
            </a:r>
            <a:r>
              <a:rPr lang="fr-CH" dirty="0" err="1"/>
              <a:t>zur</a:t>
            </a:r>
            <a:r>
              <a:rPr lang="fr-CH" dirty="0"/>
              <a:t> </a:t>
            </a:r>
            <a:r>
              <a:rPr lang="fr-CH" dirty="0" err="1"/>
              <a:t>gewohnten</a:t>
            </a:r>
            <a:r>
              <a:rPr lang="fr-CH" dirty="0"/>
              <a:t> </a:t>
            </a:r>
            <a:r>
              <a:rPr lang="fr-CH" dirty="0" err="1"/>
              <a:t>akademischen</a:t>
            </a:r>
            <a:r>
              <a:rPr lang="fr-CH" dirty="0"/>
              <a:t> </a:t>
            </a:r>
            <a:r>
              <a:rPr lang="fr-CH" dirty="0" err="1"/>
              <a:t>Tätigkeit</a:t>
            </a:r>
            <a:endParaRPr lang="fr-CH" dirty="0"/>
          </a:p>
          <a:p>
            <a:pPr lvl="1">
              <a:buFont typeface="Symbol" panose="05050102010706020507" pitchFamily="18" charset="2"/>
              <a:buChar char="-"/>
            </a:pPr>
            <a:r>
              <a:rPr lang="fr-CH" dirty="0" err="1"/>
              <a:t>Neues</a:t>
            </a:r>
            <a:r>
              <a:rPr lang="fr-CH" dirty="0"/>
              <a:t> </a:t>
            </a:r>
            <a:r>
              <a:rPr lang="fr-CH" dirty="0" err="1"/>
              <a:t>Wissen</a:t>
            </a:r>
            <a:r>
              <a:rPr lang="fr-CH" dirty="0"/>
              <a:t> </a:t>
            </a:r>
            <a:r>
              <a:rPr lang="fr-CH"/>
              <a:t>erwerben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fr-CH" dirty="0" err="1"/>
              <a:t>Kontakte</a:t>
            </a:r>
            <a:r>
              <a:rPr lang="fr-CH" dirty="0"/>
              <a:t> mit den </a:t>
            </a:r>
            <a:r>
              <a:rPr lang="fr-CH" dirty="0" err="1"/>
              <a:t>Akteurinnen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Akteuren</a:t>
            </a:r>
            <a:r>
              <a:rPr lang="fr-CH" dirty="0"/>
              <a:t> der Praxis </a:t>
            </a:r>
            <a:r>
              <a:rPr lang="fr-CH" dirty="0" err="1"/>
              <a:t>stärken</a:t>
            </a:r>
            <a:endParaRPr lang="fr-CH" dirty="0"/>
          </a:p>
          <a:p>
            <a:pPr lvl="1">
              <a:buFont typeface="Symbol" panose="05050102010706020507" pitchFamily="18" charset="2"/>
              <a:buChar char="-"/>
            </a:pPr>
            <a:endParaRPr lang="fr-CH" dirty="0"/>
          </a:p>
          <a:p>
            <a:r>
              <a:rPr lang="fr-CH" dirty="0" err="1"/>
              <a:t>Auf</a:t>
            </a:r>
            <a:r>
              <a:rPr lang="fr-CH" dirty="0"/>
              <a:t> </a:t>
            </a:r>
            <a:r>
              <a:rPr lang="fr-CH" dirty="0" err="1"/>
              <a:t>institutioneller</a:t>
            </a:r>
            <a:r>
              <a:rPr lang="fr-CH" dirty="0"/>
              <a:t> </a:t>
            </a:r>
            <a:r>
              <a:rPr lang="fr-CH" dirty="0" err="1"/>
              <a:t>Ebene</a:t>
            </a:r>
            <a:r>
              <a:rPr lang="fr-CH" dirty="0"/>
              <a:t> (SUPSI):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fr-CH" dirty="0" err="1"/>
              <a:t>Das</a:t>
            </a:r>
            <a:r>
              <a:rPr lang="fr-CH" dirty="0"/>
              <a:t> </a:t>
            </a:r>
            <a:r>
              <a:rPr lang="fr-CH" dirty="0" err="1"/>
              <a:t>doppelte</a:t>
            </a:r>
            <a:r>
              <a:rPr lang="fr-CH" dirty="0"/>
              <a:t> </a:t>
            </a:r>
            <a:r>
              <a:rPr lang="fr-CH" dirty="0" err="1"/>
              <a:t>Kompetenzprofil</a:t>
            </a:r>
            <a:r>
              <a:rPr lang="fr-CH" dirty="0"/>
              <a:t> der </a:t>
            </a:r>
            <a:r>
              <a:rPr lang="fr-CH" dirty="0" err="1"/>
              <a:t>Mitarbeitenden</a:t>
            </a:r>
            <a:r>
              <a:rPr lang="fr-CH" dirty="0"/>
              <a:t> </a:t>
            </a:r>
            <a:r>
              <a:rPr lang="fr-CH" dirty="0" err="1"/>
              <a:t>fördern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7234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r-CH"/>
              <a:t>Meine Erfahrung in drei Stichworten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/>
              <a:t>Frischer Wind</a:t>
            </a:r>
          </a:p>
          <a:p>
            <a:r>
              <a:rPr lang="fr-CH"/>
              <a:t>Herausforderung</a:t>
            </a:r>
          </a:p>
          <a:p>
            <a:r>
              <a:rPr lang="fr-CH"/>
              <a:t>Warmer Empfang</a:t>
            </a:r>
          </a:p>
        </p:txBody>
      </p:sp>
    </p:spTree>
    <p:extLst>
      <p:ext uri="{BB962C8B-B14F-4D97-AF65-F5344CB8AC3E}">
        <p14:creationId xmlns:p14="http://schemas.microsoft.com/office/powerpoint/2010/main" val="125675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fr-CH">
                <a:solidFill>
                  <a:schemeClr val="tx2"/>
                </a:solidFill>
              </a:rPr>
              <a:t>Vielen Dank für Ihre Aufmerksamkeit!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/>
            <a:endParaRPr lang="fr-CH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7128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65DC02C-6AD5-43E1-84FA-BE50ADA0C45B}" vid="{B987B2D4-2CCB-442C-ADD8-9D30B618C41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B91926D3FD840BC2F1C7F23499AB6" ma:contentTypeVersion="0" ma:contentTypeDescription="Crée un document." ma:contentTypeScope="" ma:versionID="539deb1268fae099756ea58d54129b31">
  <xsd:schema xmlns:xsd="http://www.w3.org/2001/XMLSchema" xmlns:xs="http://www.w3.org/2001/XMLSchema" xmlns:p="http://schemas.microsoft.com/office/2006/metadata/properties" xmlns:ns2="97cc29bd-3a62-4e66-8107-1b8b35c0b76d" targetNamespace="http://schemas.microsoft.com/office/2006/metadata/properties" ma:root="true" ma:fieldsID="ffcc5ec4a3d2a4b20c863385b70406c1" ns2:_="">
    <xsd:import namespace="97cc29bd-3a62-4e66-8107-1b8b35c0b7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c29bd-3a62-4e66-8107-1b8b35c0b7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B183CB-07BC-4D4B-BE99-3173B8883FCA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7cc29bd-3a62-4e66-8107-1b8b35c0b76d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0D9091-3336-43C0-B910-D8F2470F82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72D1C7-E930-4219-8291-A4BC94614DC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DF043EE-1EE3-4E21-88B0-856173766D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c29bd-3a62-4e66-8107-1b8b35c0b7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Modele-potx_Career2SW</Template>
  <TotalTime>0</TotalTime>
  <Words>240</Words>
  <Application>Microsoft Office PowerPoint</Application>
  <PresentationFormat>Breitbild</PresentationFormat>
  <Paragraphs>44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Thème Office</vt:lpstr>
      <vt:lpstr>Meine Immersionserfahrung in einer geschützten Werkstätte</vt:lpstr>
      <vt:lpstr>Persönliche Angaben </vt:lpstr>
      <vt:lpstr>Beschreibung der Immersion</vt:lpstr>
      <vt:lpstr>Mehrwert der Immersionserfahrung</vt:lpstr>
      <vt:lpstr>Inwiefern ist diese Erfahrung bereichernd? </vt:lpstr>
      <vt:lpstr>Meine Erfahrung in drei Stichworten</vt:lpstr>
      <vt:lpstr>Vielen Dank für Ihre Aufmerksamkeit!</vt:lpstr>
    </vt:vector>
  </TitlesOfParts>
  <Company>HEFR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Grand Olivier</dc:creator>
  <cp:lastModifiedBy>Evelyne Thönnissen Chase</cp:lastModifiedBy>
  <cp:revision>84</cp:revision>
  <dcterms:created xsi:type="dcterms:W3CDTF">2018-04-04T09:24:28Z</dcterms:created>
  <dcterms:modified xsi:type="dcterms:W3CDTF">2019-11-10T16:12:53Z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0x01010097BB91926D3FD840BC2F1C7F23499AB6</vt:lpwstr>
  </property>
</Properties>
</file>